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Geo"/>
      <p:regular r:id="rId22"/>
      <p:italic r:id="rId23"/>
    </p:embeddedFont>
    <p:embeddedFont>
      <p:font typeface="Helvetica Neue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Geo-regular.fntdata"/><Relationship Id="rId21" Type="http://schemas.openxmlformats.org/officeDocument/2006/relationships/slide" Target="slides/slide15.xml"/><Relationship Id="rId24" Type="http://schemas.openxmlformats.org/officeDocument/2006/relationships/font" Target="fonts/HelveticaNeue-regular.fntdata"/><Relationship Id="rId23" Type="http://schemas.openxmlformats.org/officeDocument/2006/relationships/font" Target="fonts/Ge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7" Type="http://schemas.openxmlformats.org/officeDocument/2006/relationships/font" Target="fonts/HelveticaNeue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c62bf09ad9_5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c62bf09ad9_5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c62bf09ad9_5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c62bf09ad9_5_1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c62bf09ad9_5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c62bf09ad9_5_1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c62bf09ad9_5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c62bf09ad9_5_1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c62bf09ad9_5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c62bf09ad9_5_1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c62bf09ad9_5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c62bf09ad9_5_1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c62bf09ad9_5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c62bf09ad9_5_1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c62bf09ad9_5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c62bf09ad9_5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c62bf09ad9_5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c62bf09ad9_5_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c62bf09ad9_5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c62bf09ad9_5_1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c62bf09ad9_5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c62bf09ad9_5_1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c62bf09ad9_5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c62bf09ad9_5_1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c62bf09ad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c62bf09ad9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c62bf09ad9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c62bf09ad9_2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c62bf09ad9_5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c62bf09ad9_5_1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A38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-3175"/>
            <a:ext cx="5601869" cy="5150921"/>
          </a:xfrm>
          <a:custGeom>
            <a:rect b="b" l="l" r="r" t="t"/>
            <a:pathLst>
              <a:path extrusionOk="0" h="885799" w="963348">
                <a:moveTo>
                  <a:pt x="0" y="0"/>
                </a:moveTo>
                <a:lnTo>
                  <a:pt x="963348" y="0"/>
                </a:lnTo>
                <a:lnTo>
                  <a:pt x="963348" y="885799"/>
                </a:lnTo>
                <a:lnTo>
                  <a:pt x="0" y="885799"/>
                </a:lnTo>
                <a:close/>
              </a:path>
            </a:pathLst>
          </a:custGeom>
          <a:solidFill>
            <a:srgbClr val="081623"/>
          </a:solidFill>
          <a:ln>
            <a:noFill/>
          </a:ln>
        </p:spPr>
      </p:sp>
      <p:sp>
        <p:nvSpPr>
          <p:cNvPr id="130" name="Google Shape;130;p25"/>
          <p:cNvSpPr txBox="1"/>
          <p:nvPr/>
        </p:nvSpPr>
        <p:spPr>
          <a:xfrm>
            <a:off x="6195975" y="959875"/>
            <a:ext cx="23481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D9E6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PROGETTO DI INGEGNERIA DEL SOFTWARE</a:t>
            </a:r>
            <a:endParaRPr b="1" sz="1200"/>
          </a:p>
        </p:txBody>
      </p:sp>
      <p:sp>
        <p:nvSpPr>
          <p:cNvPr id="131" name="Google Shape;131;p25"/>
          <p:cNvSpPr txBox="1"/>
          <p:nvPr/>
        </p:nvSpPr>
        <p:spPr>
          <a:xfrm>
            <a:off x="362388" y="341205"/>
            <a:ext cx="48771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400">
                <a:solidFill>
                  <a:srgbClr val="D9E6F2"/>
                </a:solidFill>
                <a:latin typeface="Geo"/>
                <a:ea typeface="Geo"/>
                <a:cs typeface="Geo"/>
                <a:sym typeface="Geo"/>
              </a:rPr>
              <a:t>ACCESSI BG</a:t>
            </a:r>
            <a:endParaRPr sz="200"/>
          </a:p>
        </p:txBody>
      </p:sp>
      <p:sp>
        <p:nvSpPr>
          <p:cNvPr id="132" name="Google Shape;132;p25"/>
          <p:cNvSpPr/>
          <p:nvPr/>
        </p:nvSpPr>
        <p:spPr>
          <a:xfrm rot="-3115407">
            <a:off x="4473478" y="3830024"/>
            <a:ext cx="1053367" cy="926963"/>
          </a:xfrm>
          <a:custGeom>
            <a:rect b="b" l="l" r="r" t="t"/>
            <a:pathLst>
              <a:path extrusionOk="0"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33" name="Google Shape;133;p25"/>
          <p:cNvSpPr txBox="1"/>
          <p:nvPr/>
        </p:nvSpPr>
        <p:spPr>
          <a:xfrm>
            <a:off x="362400" y="2080875"/>
            <a:ext cx="41172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rgbClr val="D9E6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Monteleone Daniele [1080937]</a:t>
            </a:r>
            <a:endParaRPr sz="1900">
              <a:solidFill>
                <a:srgbClr val="D9E6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rgbClr val="D9E6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Cuni Luizo [1080548]</a:t>
            </a:r>
            <a:endParaRPr sz="1900">
              <a:solidFill>
                <a:srgbClr val="D9E6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rgbClr val="D9E6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Perez Murillo Allison Rosa [1053039]</a:t>
            </a:r>
            <a:endParaRPr sz="1900">
              <a:solidFill>
                <a:srgbClr val="D9E6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rgbClr val="D9E6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Bucci Filippo Guidomaria [1077719]</a:t>
            </a:r>
            <a:endParaRPr sz="1900">
              <a:solidFill>
                <a:srgbClr val="D9E6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A38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34"/>
          <p:cNvGrpSpPr/>
          <p:nvPr/>
        </p:nvGrpSpPr>
        <p:grpSpPr>
          <a:xfrm>
            <a:off x="333463" y="154006"/>
            <a:ext cx="8477083" cy="4585156"/>
            <a:chOff x="0" y="-57150"/>
            <a:chExt cx="4465383" cy="2415274"/>
          </a:xfrm>
        </p:grpSpPr>
        <p:sp>
          <p:nvSpPr>
            <p:cNvPr id="237" name="Google Shape;237;p34"/>
            <p:cNvSpPr/>
            <p:nvPr/>
          </p:nvSpPr>
          <p:spPr>
            <a:xfrm>
              <a:off x="0" y="0"/>
              <a:ext cx="4465383" cy="2358124"/>
            </a:xfrm>
            <a:custGeom>
              <a:rect b="b" l="l" r="r" t="t"/>
              <a:pathLst>
                <a:path extrusionOk="0"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8162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4"/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34"/>
          <p:cNvSpPr txBox="1"/>
          <p:nvPr/>
        </p:nvSpPr>
        <p:spPr>
          <a:xfrm>
            <a:off x="1078663" y="762803"/>
            <a:ext cx="647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" sz="4000" u="none" cap="none" strike="noStrike">
                <a:solidFill>
                  <a:srgbClr val="D9E6F2"/>
                </a:solidFill>
                <a:latin typeface="Geo"/>
                <a:ea typeface="Geo"/>
                <a:cs typeface="Geo"/>
                <a:sym typeface="Geo"/>
              </a:rPr>
              <a:t>Architettura del Sistema</a:t>
            </a:r>
            <a:endParaRPr sz="700"/>
          </a:p>
        </p:txBody>
      </p:sp>
      <p:sp>
        <p:nvSpPr>
          <p:cNvPr id="240" name="Google Shape;240;p34"/>
          <p:cNvSpPr/>
          <p:nvPr/>
        </p:nvSpPr>
        <p:spPr>
          <a:xfrm rot="-3117037">
            <a:off x="8049737" y="3976361"/>
            <a:ext cx="1056302" cy="929546"/>
          </a:xfrm>
          <a:custGeom>
            <a:rect b="b" l="l" r="r" t="t"/>
            <a:pathLst>
              <a:path extrusionOk="0"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pic>
        <p:nvPicPr>
          <p:cNvPr id="241" name="Google Shape;2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5447" y="1664000"/>
            <a:ext cx="2838650" cy="2595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A38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35"/>
          <p:cNvGrpSpPr/>
          <p:nvPr/>
        </p:nvGrpSpPr>
        <p:grpSpPr>
          <a:xfrm>
            <a:off x="0" y="-108496"/>
            <a:ext cx="9144000" cy="1337221"/>
            <a:chOff x="0" y="-57150"/>
            <a:chExt cx="4816593" cy="704380"/>
          </a:xfrm>
        </p:grpSpPr>
        <p:sp>
          <p:nvSpPr>
            <p:cNvPr id="247" name="Google Shape;247;p35"/>
            <p:cNvSpPr/>
            <p:nvPr/>
          </p:nvSpPr>
          <p:spPr>
            <a:xfrm>
              <a:off x="0" y="0"/>
              <a:ext cx="4816592" cy="647230"/>
            </a:xfrm>
            <a:custGeom>
              <a:rect b="b" l="l" r="r" t="t"/>
              <a:pathLst>
                <a:path extrusionOk="0" h="64723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47230"/>
                  </a:lnTo>
                  <a:lnTo>
                    <a:pt x="0" y="647230"/>
                  </a:lnTo>
                  <a:close/>
                </a:path>
              </a:pathLst>
            </a:custGeom>
            <a:solidFill>
              <a:srgbClr val="4A90E2"/>
            </a:solidFill>
            <a:ln>
              <a:noFill/>
            </a:ln>
          </p:spPr>
        </p:sp>
        <p:sp>
          <p:nvSpPr>
            <p:cNvPr id="248" name="Google Shape;248;p35"/>
            <p:cNvSpPr txBox="1"/>
            <p:nvPr/>
          </p:nvSpPr>
          <p:spPr>
            <a:xfrm>
              <a:off x="0" y="-57150"/>
              <a:ext cx="4816593" cy="7043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35"/>
          <p:cNvSpPr txBox="1"/>
          <p:nvPr/>
        </p:nvSpPr>
        <p:spPr>
          <a:xfrm>
            <a:off x="333375" y="404813"/>
            <a:ext cx="8477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" sz="3900" u="none" cap="none" strike="noStrike">
                <a:solidFill>
                  <a:srgbClr val="D9E6F2"/>
                </a:solidFill>
                <a:latin typeface="Geo"/>
                <a:ea typeface="Geo"/>
                <a:cs typeface="Geo"/>
                <a:sym typeface="Geo"/>
              </a:rPr>
              <a:t>Design Patterns</a:t>
            </a:r>
            <a:endParaRPr sz="600"/>
          </a:p>
        </p:txBody>
      </p:sp>
      <p:sp>
        <p:nvSpPr>
          <p:cNvPr id="250" name="Google Shape;250;p35"/>
          <p:cNvSpPr txBox="1"/>
          <p:nvPr/>
        </p:nvSpPr>
        <p:spPr>
          <a:xfrm>
            <a:off x="268450" y="3492050"/>
            <a:ext cx="239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Composite (General Hierarchy Pattern)</a:t>
            </a:r>
            <a:endParaRPr b="1"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6672975" y="1581900"/>
            <a:ext cx="2137800" cy="2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Metriche di qualità</a:t>
            </a:r>
            <a:r>
              <a:rPr b="1" lang="it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Complessità ciclomatica;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Instabilità;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M</a:t>
            </a:r>
            <a:r>
              <a:rPr b="1" lang="it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etriche orientate agli oggetti.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25" y="1836525"/>
            <a:ext cx="2433251" cy="1470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3" name="Google Shape;25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301" y="1730700"/>
            <a:ext cx="2803500" cy="168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4" name="Google Shape;254;p35"/>
          <p:cNvSpPr txBox="1"/>
          <p:nvPr/>
        </p:nvSpPr>
        <p:spPr>
          <a:xfrm>
            <a:off x="3579600" y="3530450"/>
            <a:ext cx="228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DAO Pattern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A38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36"/>
          <p:cNvGrpSpPr/>
          <p:nvPr/>
        </p:nvGrpSpPr>
        <p:grpSpPr>
          <a:xfrm>
            <a:off x="0" y="-108496"/>
            <a:ext cx="9144000" cy="1337221"/>
            <a:chOff x="0" y="-57150"/>
            <a:chExt cx="4816593" cy="704380"/>
          </a:xfrm>
        </p:grpSpPr>
        <p:sp>
          <p:nvSpPr>
            <p:cNvPr id="260" name="Google Shape;260;p36"/>
            <p:cNvSpPr/>
            <p:nvPr/>
          </p:nvSpPr>
          <p:spPr>
            <a:xfrm>
              <a:off x="0" y="0"/>
              <a:ext cx="4816592" cy="647230"/>
            </a:xfrm>
            <a:custGeom>
              <a:rect b="b" l="l" r="r" t="t"/>
              <a:pathLst>
                <a:path extrusionOk="0" h="64723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47230"/>
                  </a:lnTo>
                  <a:lnTo>
                    <a:pt x="0" y="647230"/>
                  </a:lnTo>
                  <a:close/>
                </a:path>
              </a:pathLst>
            </a:custGeom>
            <a:solidFill>
              <a:srgbClr val="4A90E2"/>
            </a:solidFill>
            <a:ln>
              <a:noFill/>
            </a:ln>
          </p:spPr>
        </p:sp>
        <p:sp>
          <p:nvSpPr>
            <p:cNvPr id="261" name="Google Shape;261;p36"/>
            <p:cNvSpPr txBox="1"/>
            <p:nvPr/>
          </p:nvSpPr>
          <p:spPr>
            <a:xfrm>
              <a:off x="0" y="-57150"/>
              <a:ext cx="4816593" cy="7043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36"/>
          <p:cNvSpPr txBox="1"/>
          <p:nvPr/>
        </p:nvSpPr>
        <p:spPr>
          <a:xfrm>
            <a:off x="333375" y="404813"/>
            <a:ext cx="847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" sz="4000" u="none" cap="none" strike="noStrike">
                <a:solidFill>
                  <a:srgbClr val="D9E6F2"/>
                </a:solidFill>
                <a:latin typeface="Geo"/>
                <a:ea typeface="Geo"/>
                <a:cs typeface="Geo"/>
                <a:sym typeface="Geo"/>
              </a:rPr>
              <a:t>Modellazione</a:t>
            </a:r>
            <a:endParaRPr sz="700"/>
          </a:p>
        </p:txBody>
      </p:sp>
      <p:sp>
        <p:nvSpPr>
          <p:cNvPr id="263" name="Google Shape;263;p36"/>
          <p:cNvSpPr txBox="1"/>
          <p:nvPr/>
        </p:nvSpPr>
        <p:spPr>
          <a:xfrm>
            <a:off x="333375" y="1552500"/>
            <a:ext cx="55854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Abbiamo realizzato i seguenti diagrammi UML: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Char char="➔"/>
            </a:pPr>
            <a:r>
              <a:rPr lang="it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Use Case Diagram;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Char char="➔"/>
            </a:pPr>
            <a:r>
              <a:rPr lang="it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Class Diagram + Package Diagram;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Char char="➔"/>
            </a:pPr>
            <a:r>
              <a:rPr lang="it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State Machine Diagram;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Char char="➔"/>
            </a:pPr>
            <a:r>
              <a:rPr lang="it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Activity Diagram;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Char char="➔"/>
            </a:pPr>
            <a:r>
              <a:rPr lang="it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Sequence Diagram;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Char char="➔"/>
            </a:pPr>
            <a:r>
              <a:rPr lang="it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Communication Diagram;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Char char="➔"/>
            </a:pPr>
            <a:r>
              <a:rPr lang="it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Component Diagram.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A38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/>
        </p:nvSpPr>
        <p:spPr>
          <a:xfrm>
            <a:off x="333375" y="1676400"/>
            <a:ext cx="80838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D9E6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 progetto Maven è stato implementato interamente in Java, questo grazie a Vaadin che permette di evitare di scrivere con Javascript e HTML.</a:t>
            </a:r>
            <a:endParaRPr sz="1100">
              <a:solidFill>
                <a:srgbClr val="D9E6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9E6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D9E6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Abbiamo implementato:</a:t>
            </a:r>
            <a:endParaRPr sz="1100">
              <a:solidFill>
                <a:srgbClr val="D9E6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D9E6F2"/>
              </a:buClr>
              <a:buSzPts val="1100"/>
              <a:buFont typeface="Helvetica Neue"/>
              <a:buChar char="●"/>
            </a:pPr>
            <a:r>
              <a:rPr lang="it" sz="1100">
                <a:solidFill>
                  <a:srgbClr val="D9E6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struttura della webapp (Viste per sede, edificio, ecc);</a:t>
            </a:r>
            <a:endParaRPr sz="1100">
              <a:solidFill>
                <a:srgbClr val="D9E6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D9E6F2"/>
              </a:buClr>
              <a:buSzPts val="1100"/>
              <a:buFont typeface="Helvetica Neue"/>
              <a:buChar char="●"/>
            </a:pPr>
            <a:r>
              <a:rPr lang="it" sz="1100">
                <a:solidFill>
                  <a:srgbClr val="D9E6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Mappa interattiva con i percorsi;</a:t>
            </a:r>
            <a:endParaRPr sz="1100">
              <a:solidFill>
                <a:srgbClr val="D9E6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D9E6F2"/>
              </a:buClr>
              <a:buSzPts val="1100"/>
              <a:buFont typeface="Helvetica Neue"/>
              <a:buChar char="●"/>
            </a:pPr>
            <a:r>
              <a:rPr lang="it" sz="1100">
                <a:solidFill>
                  <a:srgbClr val="D9E6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Indicazione dell’accessibilità degli ingressi e parcheggi;</a:t>
            </a:r>
            <a:endParaRPr sz="1100">
              <a:solidFill>
                <a:srgbClr val="D9E6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9E6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D9E6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Invece non abbiamo implementato le seguenti cose:</a:t>
            </a:r>
            <a:endParaRPr sz="1100">
              <a:solidFill>
                <a:srgbClr val="D9E6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D9E6F2"/>
              </a:buClr>
              <a:buSzPts val="1100"/>
              <a:buFont typeface="Helvetica Neue"/>
              <a:buChar char="●"/>
            </a:pPr>
            <a:r>
              <a:rPr lang="it" sz="1100">
                <a:solidFill>
                  <a:srgbClr val="D9E6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Popolamento completo del database;</a:t>
            </a:r>
            <a:endParaRPr sz="1100">
              <a:solidFill>
                <a:srgbClr val="D9E6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D9E6F2"/>
              </a:buClr>
              <a:buSzPts val="1100"/>
              <a:buFont typeface="Helvetica Neue"/>
              <a:buChar char="●"/>
            </a:pPr>
            <a:r>
              <a:rPr lang="it" sz="1100">
                <a:solidFill>
                  <a:srgbClr val="D9E6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Modifica dati tramite un’interfaccia;</a:t>
            </a:r>
            <a:endParaRPr sz="1100">
              <a:solidFill>
                <a:srgbClr val="D9E6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D9E6F2"/>
              </a:buClr>
              <a:buSzPts val="1100"/>
              <a:buFont typeface="Helvetica Neue"/>
              <a:buChar char="●"/>
            </a:pPr>
            <a:r>
              <a:rPr lang="it" sz="1100">
                <a:solidFill>
                  <a:srgbClr val="D9E6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 sistema di filtraggio;</a:t>
            </a:r>
            <a:endParaRPr sz="1100">
              <a:solidFill>
                <a:srgbClr val="D9E6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D9E6F2"/>
              </a:buClr>
              <a:buSzPts val="1100"/>
              <a:buFont typeface="Helvetica Neue"/>
              <a:buChar char="●"/>
            </a:pPr>
            <a:r>
              <a:rPr lang="it" sz="1100">
                <a:solidFill>
                  <a:srgbClr val="D9E6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Navigazione in tempo reale all’interno di un edificio.</a:t>
            </a:r>
            <a:endParaRPr i="1" sz="1100">
              <a:solidFill>
                <a:srgbClr val="D9E6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69" name="Google Shape;269;p37"/>
          <p:cNvGrpSpPr/>
          <p:nvPr/>
        </p:nvGrpSpPr>
        <p:grpSpPr>
          <a:xfrm>
            <a:off x="4648200" y="-108496"/>
            <a:ext cx="4495800" cy="1784896"/>
            <a:chOff x="0" y="-57150"/>
            <a:chExt cx="2368158" cy="940192"/>
          </a:xfrm>
        </p:grpSpPr>
        <p:sp>
          <p:nvSpPr>
            <p:cNvPr id="270" name="Google Shape;270;p37"/>
            <p:cNvSpPr/>
            <p:nvPr/>
          </p:nvSpPr>
          <p:spPr>
            <a:xfrm>
              <a:off x="0" y="0"/>
              <a:ext cx="2368158" cy="883042"/>
            </a:xfrm>
            <a:custGeom>
              <a:rect b="b" l="l" r="r" t="t"/>
              <a:pathLst>
                <a:path extrusionOk="0"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E2A38"/>
            </a:solidFill>
            <a:ln>
              <a:noFill/>
            </a:ln>
          </p:spPr>
        </p:sp>
        <p:sp>
          <p:nvSpPr>
            <p:cNvPr id="271" name="Google Shape;271;p37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37"/>
          <p:cNvSpPr txBox="1"/>
          <p:nvPr/>
        </p:nvSpPr>
        <p:spPr>
          <a:xfrm>
            <a:off x="432750" y="441750"/>
            <a:ext cx="827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" sz="3800" u="none" cap="none" strike="noStrike">
                <a:solidFill>
                  <a:srgbClr val="D9E6F2"/>
                </a:solidFill>
                <a:latin typeface="Geo"/>
                <a:ea typeface="Geo"/>
                <a:cs typeface="Geo"/>
                <a:sym typeface="Geo"/>
              </a:rPr>
              <a:t>Implementazione del Progetto Web</a:t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A38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38"/>
          <p:cNvGrpSpPr/>
          <p:nvPr/>
        </p:nvGrpSpPr>
        <p:grpSpPr>
          <a:xfrm>
            <a:off x="4648200" y="-108496"/>
            <a:ext cx="4495800" cy="1784896"/>
            <a:chOff x="0" y="-57150"/>
            <a:chExt cx="2368158" cy="940192"/>
          </a:xfrm>
        </p:grpSpPr>
        <p:sp>
          <p:nvSpPr>
            <p:cNvPr id="278" name="Google Shape;278;p38"/>
            <p:cNvSpPr/>
            <p:nvPr/>
          </p:nvSpPr>
          <p:spPr>
            <a:xfrm>
              <a:off x="0" y="0"/>
              <a:ext cx="2368158" cy="883042"/>
            </a:xfrm>
            <a:custGeom>
              <a:rect b="b" l="l" r="r" t="t"/>
              <a:pathLst>
                <a:path extrusionOk="0"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E2A38"/>
            </a:solidFill>
            <a:ln>
              <a:noFill/>
            </a:ln>
          </p:spPr>
        </p:sp>
        <p:sp>
          <p:nvSpPr>
            <p:cNvPr id="279" name="Google Shape;279;p38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38"/>
          <p:cNvSpPr txBox="1"/>
          <p:nvPr/>
        </p:nvSpPr>
        <p:spPr>
          <a:xfrm>
            <a:off x="333375" y="404813"/>
            <a:ext cx="344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" sz="4000" u="none" cap="none" strike="noStrike">
                <a:solidFill>
                  <a:srgbClr val="D9E6F2"/>
                </a:solidFill>
                <a:latin typeface="Geo"/>
                <a:ea typeface="Geo"/>
                <a:cs typeface="Geo"/>
                <a:sym typeface="Geo"/>
              </a:rPr>
              <a:t>Testing</a:t>
            </a:r>
            <a:endParaRPr sz="700"/>
          </a:p>
        </p:txBody>
      </p:sp>
      <p:pic>
        <p:nvPicPr>
          <p:cNvPr id="281" name="Google Shape;281;p38"/>
          <p:cNvPicPr preferRelativeResize="0"/>
          <p:nvPr/>
        </p:nvPicPr>
        <p:blipFill rotWithShape="1">
          <a:blip r:embed="rId3">
            <a:alphaModFix/>
          </a:blip>
          <a:srcRect b="0" l="0" r="43091" t="0"/>
          <a:stretch/>
        </p:blipFill>
        <p:spPr>
          <a:xfrm>
            <a:off x="5555737" y="2266350"/>
            <a:ext cx="3176474" cy="1247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2" name="Google Shape;282;p38"/>
          <p:cNvPicPr preferRelativeResize="0"/>
          <p:nvPr/>
        </p:nvPicPr>
        <p:blipFill rotWithShape="1">
          <a:blip r:embed="rId4">
            <a:alphaModFix/>
          </a:blip>
          <a:srcRect b="0" l="0" r="47301" t="0"/>
          <a:stretch/>
        </p:blipFill>
        <p:spPr>
          <a:xfrm>
            <a:off x="5253175" y="1416613"/>
            <a:ext cx="3684300" cy="38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3" name="Google Shape;28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100" y="2174221"/>
            <a:ext cx="1398925" cy="1398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4" name="Google Shape;284;p38"/>
          <p:cNvSpPr txBox="1"/>
          <p:nvPr/>
        </p:nvSpPr>
        <p:spPr>
          <a:xfrm>
            <a:off x="310613" y="3769000"/>
            <a:ext cx="16719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4650" y="2683188"/>
            <a:ext cx="1867641" cy="38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</p:pic>
      <p:sp>
        <p:nvSpPr>
          <p:cNvPr id="286" name="Google Shape;286;p38"/>
          <p:cNvSpPr txBox="1"/>
          <p:nvPr/>
        </p:nvSpPr>
        <p:spPr>
          <a:xfrm>
            <a:off x="2522525" y="3769000"/>
            <a:ext cx="16719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665725" y="1315775"/>
            <a:ext cx="32520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 completamente automatico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8" name="Google Shape;288;p38"/>
          <p:cNvCxnSpPr/>
          <p:nvPr/>
        </p:nvCxnSpPr>
        <p:spPr>
          <a:xfrm>
            <a:off x="4545188" y="-15450"/>
            <a:ext cx="94200" cy="5174400"/>
          </a:xfrm>
          <a:prstGeom prst="straightConnector1">
            <a:avLst/>
          </a:prstGeom>
          <a:noFill/>
          <a:ln cap="flat" cmpd="sng" w="1905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cxnSp>
      <p:sp>
        <p:nvSpPr>
          <p:cNvPr id="289" name="Google Shape;289;p38"/>
          <p:cNvSpPr txBox="1"/>
          <p:nvPr/>
        </p:nvSpPr>
        <p:spPr>
          <a:xfrm>
            <a:off x="5174400" y="376513"/>
            <a:ext cx="344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solidFill>
                  <a:srgbClr val="D9E6F2"/>
                </a:solidFill>
                <a:latin typeface="Geo"/>
                <a:ea typeface="Geo"/>
                <a:cs typeface="Geo"/>
                <a:sym typeface="Geo"/>
              </a:rPr>
              <a:t>Copertura</a:t>
            </a:r>
            <a:endParaRPr sz="700"/>
          </a:p>
        </p:txBody>
      </p:sp>
      <p:pic>
        <p:nvPicPr>
          <p:cNvPr id="290" name="Google Shape;290;p38"/>
          <p:cNvPicPr preferRelativeResize="0"/>
          <p:nvPr/>
        </p:nvPicPr>
        <p:blipFill rotWithShape="1">
          <a:blip r:embed="rId7">
            <a:alphaModFix/>
          </a:blip>
          <a:srcRect b="126160" l="-82314" r="-14846" t="-126160"/>
          <a:stretch/>
        </p:blipFill>
        <p:spPr>
          <a:xfrm>
            <a:off x="1744625" y="3890750"/>
            <a:ext cx="7242875" cy="2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/>
          <p:cNvPicPr preferRelativeResize="0"/>
          <p:nvPr/>
        </p:nvPicPr>
        <p:blipFill rotWithShape="1">
          <a:blip r:embed="rId7">
            <a:alphaModFix/>
          </a:blip>
          <a:srcRect b="0" l="0" r="44143" t="0"/>
          <a:stretch/>
        </p:blipFill>
        <p:spPr>
          <a:xfrm>
            <a:off x="4990150" y="4069800"/>
            <a:ext cx="3684301" cy="3145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2" name="Google Shape;292;p38"/>
          <p:cNvSpPr txBox="1"/>
          <p:nvPr/>
        </p:nvSpPr>
        <p:spPr>
          <a:xfrm>
            <a:off x="5407625" y="1848875"/>
            <a:ext cx="3042000" cy="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A38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/>
          <p:nvPr/>
        </p:nvSpPr>
        <p:spPr>
          <a:xfrm>
            <a:off x="0" y="0"/>
            <a:ext cx="3929063" cy="5143500"/>
          </a:xfrm>
          <a:custGeom>
            <a:rect b="b" l="l" r="r" t="t"/>
            <a:pathLst>
              <a:path extrusionOk="0" h="1350966" w="1031988">
                <a:moveTo>
                  <a:pt x="0" y="0"/>
                </a:moveTo>
                <a:lnTo>
                  <a:pt x="1031988" y="0"/>
                </a:lnTo>
                <a:lnTo>
                  <a:pt x="1031988" y="1350966"/>
                </a:lnTo>
                <a:lnTo>
                  <a:pt x="0" y="1350966"/>
                </a:lnTo>
                <a:close/>
              </a:path>
            </a:pathLst>
          </a:custGeom>
          <a:solidFill>
            <a:srgbClr val="4A90E2"/>
          </a:solidFill>
          <a:ln>
            <a:noFill/>
          </a:ln>
        </p:spPr>
      </p:sp>
      <p:sp>
        <p:nvSpPr>
          <p:cNvPr id="298" name="Google Shape;298;p39"/>
          <p:cNvSpPr txBox="1"/>
          <p:nvPr/>
        </p:nvSpPr>
        <p:spPr>
          <a:xfrm>
            <a:off x="4572005" y="561788"/>
            <a:ext cx="41586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0">
                <a:solidFill>
                  <a:srgbClr val="D9E6F2"/>
                </a:solidFill>
                <a:latin typeface="Geo"/>
                <a:ea typeface="Geo"/>
                <a:cs typeface="Geo"/>
                <a:sym typeface="Geo"/>
              </a:rPr>
              <a:t>DEMO DELLA WEB APP</a:t>
            </a:r>
            <a:endParaRPr sz="700"/>
          </a:p>
        </p:txBody>
      </p:sp>
      <p:pic>
        <p:nvPicPr>
          <p:cNvPr id="299" name="Google Shape;299;p39"/>
          <p:cNvPicPr preferRelativeResize="0"/>
          <p:nvPr/>
        </p:nvPicPr>
        <p:blipFill rotWithShape="1">
          <a:blip r:embed="rId3">
            <a:alphaModFix amt="99000"/>
          </a:blip>
          <a:srcRect b="0" l="22144" r="17795" t="0"/>
          <a:stretch/>
        </p:blipFill>
        <p:spPr>
          <a:xfrm>
            <a:off x="153800" y="561800"/>
            <a:ext cx="3621451" cy="4019900"/>
          </a:xfrm>
          <a:prstGeom prst="rect">
            <a:avLst/>
          </a:prstGeom>
          <a:noFill/>
          <a:ln cap="flat" cmpd="sng" w="28575">
            <a:solidFill>
              <a:srgbClr val="1E2A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0" name="Google Shape;300;p39"/>
          <p:cNvSpPr/>
          <p:nvPr/>
        </p:nvSpPr>
        <p:spPr>
          <a:xfrm rot="-3115407">
            <a:off x="2989124" y="3963114"/>
            <a:ext cx="1053367" cy="926963"/>
          </a:xfrm>
          <a:custGeom>
            <a:rect b="b" l="l" r="r" t="t"/>
            <a:pathLst>
              <a:path extrusionOk="0"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A38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6"/>
          <p:cNvGrpSpPr/>
          <p:nvPr/>
        </p:nvGrpSpPr>
        <p:grpSpPr>
          <a:xfrm>
            <a:off x="333450" y="209931"/>
            <a:ext cx="8477305" cy="4585206"/>
            <a:chOff x="0" y="-57150"/>
            <a:chExt cx="4465500" cy="2415300"/>
          </a:xfrm>
        </p:grpSpPr>
        <p:sp>
          <p:nvSpPr>
            <p:cNvPr id="139" name="Google Shape;139;p26"/>
            <p:cNvSpPr/>
            <p:nvPr/>
          </p:nvSpPr>
          <p:spPr>
            <a:xfrm>
              <a:off x="0" y="0"/>
              <a:ext cx="4465383" cy="2358124"/>
            </a:xfrm>
            <a:custGeom>
              <a:rect b="b" l="l" r="r" t="t"/>
              <a:pathLst>
                <a:path extrusionOk="0"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8162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6"/>
            <p:cNvSpPr txBox="1"/>
            <p:nvPr/>
          </p:nvSpPr>
          <p:spPr>
            <a:xfrm>
              <a:off x="0" y="-57150"/>
              <a:ext cx="4465500" cy="24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oogle Shape;141;p26"/>
          <p:cNvGrpSpPr/>
          <p:nvPr/>
        </p:nvGrpSpPr>
        <p:grpSpPr>
          <a:xfrm>
            <a:off x="900125" y="748898"/>
            <a:ext cx="6472238" cy="1666442"/>
            <a:chOff x="0" y="-85725"/>
            <a:chExt cx="17259300" cy="3461658"/>
          </a:xfrm>
        </p:grpSpPr>
        <p:sp>
          <p:nvSpPr>
            <p:cNvPr id="142" name="Google Shape;142;p26"/>
            <p:cNvSpPr txBox="1"/>
            <p:nvPr/>
          </p:nvSpPr>
          <p:spPr>
            <a:xfrm>
              <a:off x="0" y="-85725"/>
              <a:ext cx="17259300" cy="12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t" sz="4000" u="none" cap="none" strike="noStrike">
                  <a:solidFill>
                    <a:srgbClr val="D9E6F2"/>
                  </a:solidFill>
                  <a:latin typeface="Geo"/>
                  <a:ea typeface="Geo"/>
                  <a:cs typeface="Geo"/>
                  <a:sym typeface="Geo"/>
                </a:rPr>
                <a:t>Obiettivo del progetto</a:t>
              </a:r>
              <a:endParaRPr sz="700"/>
            </a:p>
          </p:txBody>
        </p:sp>
        <p:sp>
          <p:nvSpPr>
            <p:cNvPr id="143" name="Google Shape;143;p26"/>
            <p:cNvSpPr txBox="1"/>
            <p:nvPr/>
          </p:nvSpPr>
          <p:spPr>
            <a:xfrm>
              <a:off x="411767" y="1684533"/>
              <a:ext cx="16435800" cy="169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it" sz="1300">
                  <a:solidFill>
                    <a:schemeClr val="lt1"/>
                  </a:solidFill>
                </a:rPr>
                <a:t>L’obiettivo del progetto è creare una web app, pensata per le persone con difficoltà, che mette a disposizione le informazioni sui servizi dell'Università.</a:t>
              </a:r>
              <a:endParaRPr b="1" sz="13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SzPts val="1100"/>
                <a:buNone/>
              </a:pPr>
              <a:r>
                <a:rPr b="1" lang="it" sz="1300">
                  <a:solidFill>
                    <a:schemeClr val="lt1"/>
                  </a:solidFill>
                </a:rPr>
                <a:t>Tutto ciò attraverso:</a:t>
              </a:r>
              <a:endParaRPr b="1" sz="1300">
                <a:solidFill>
                  <a:schemeClr val="lt1"/>
                </a:solidFill>
              </a:endParaRPr>
            </a:p>
          </p:txBody>
        </p:sp>
      </p:grpSp>
      <p:sp>
        <p:nvSpPr>
          <p:cNvPr id="144" name="Google Shape;144;p26"/>
          <p:cNvSpPr/>
          <p:nvPr/>
        </p:nvSpPr>
        <p:spPr>
          <a:xfrm rot="-3115407">
            <a:off x="8049344" y="3978339"/>
            <a:ext cx="1053367" cy="926963"/>
          </a:xfrm>
          <a:custGeom>
            <a:rect b="b" l="l" r="r" t="t"/>
            <a:pathLst>
              <a:path extrusionOk="0"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563" y="2592538"/>
            <a:ext cx="2998332" cy="14796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6" name="Google Shape;1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6587" y="2592562"/>
            <a:ext cx="2995098" cy="147961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7" name="Google Shape;147;p26"/>
          <p:cNvSpPr txBox="1"/>
          <p:nvPr/>
        </p:nvSpPr>
        <p:spPr>
          <a:xfrm>
            <a:off x="1884838" y="4192400"/>
            <a:ext cx="1675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Interfaccia semplice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5392950" y="4192388"/>
            <a:ext cx="161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t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Mappa interattiva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A38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/>
        </p:nvSpPr>
        <p:spPr>
          <a:xfrm>
            <a:off x="333375" y="404825"/>
            <a:ext cx="516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" sz="4000" u="none" cap="none" strike="noStrike">
                <a:solidFill>
                  <a:srgbClr val="D9E6F2"/>
                </a:solidFill>
                <a:latin typeface="Geo"/>
                <a:ea typeface="Geo"/>
                <a:cs typeface="Geo"/>
                <a:sym typeface="Geo"/>
              </a:rPr>
              <a:t>Difficoltà Incontrate</a:t>
            </a:r>
            <a:endParaRPr sz="700"/>
          </a:p>
        </p:txBody>
      </p:sp>
      <p:sp>
        <p:nvSpPr>
          <p:cNvPr id="154" name="Google Shape;154;p27"/>
          <p:cNvSpPr txBox="1"/>
          <p:nvPr/>
        </p:nvSpPr>
        <p:spPr>
          <a:xfrm flipH="1" rot="5079">
            <a:off x="333370" y="1606710"/>
            <a:ext cx="8325009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6F2"/>
              </a:buClr>
              <a:buSzPts val="1400"/>
              <a:buChar char="●"/>
            </a:pPr>
            <a:r>
              <a:rPr lang="it">
                <a:solidFill>
                  <a:srgbClr val="D9E6F2"/>
                </a:solidFill>
              </a:rPr>
              <a:t>Gestione immagini (logica noSQL, grandezza file immagine, visualizzazione immagine su livello presentazione)</a:t>
            </a:r>
            <a:endParaRPr>
              <a:solidFill>
                <a:srgbClr val="D9E6F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E6F2"/>
              </a:buClr>
              <a:buSzPts val="1400"/>
              <a:buChar char="●"/>
            </a:pPr>
            <a:r>
              <a:rPr lang="it" u="sng">
                <a:solidFill>
                  <a:srgbClr val="D9E6F2"/>
                </a:solidFill>
              </a:rPr>
              <a:t>Soluzione</a:t>
            </a:r>
            <a:r>
              <a:rPr lang="it">
                <a:solidFill>
                  <a:srgbClr val="D9E6F2"/>
                </a:solidFill>
              </a:rPr>
              <a:t>: cartella nel Frontend + string con </a:t>
            </a:r>
            <a:r>
              <a:rPr i="1" lang="it">
                <a:solidFill>
                  <a:srgbClr val="D9E6F2"/>
                </a:solidFill>
              </a:rPr>
              <a:t>path</a:t>
            </a:r>
            <a:r>
              <a:rPr lang="it">
                <a:solidFill>
                  <a:srgbClr val="D9E6F2"/>
                </a:solidFill>
              </a:rPr>
              <a:t> dell’immagine nei record, unico formato più leggero</a:t>
            </a:r>
            <a:endParaRPr>
              <a:solidFill>
                <a:srgbClr val="D9E6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6F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E6F2"/>
              </a:buClr>
              <a:buSzPts val="1400"/>
              <a:buChar char="●"/>
            </a:pPr>
            <a:r>
              <a:rPr lang="it">
                <a:solidFill>
                  <a:srgbClr val="D9E6F2"/>
                </a:solidFill>
              </a:rPr>
              <a:t>Gestione Data Layer con Java</a:t>
            </a:r>
            <a:endParaRPr>
              <a:solidFill>
                <a:srgbClr val="D9E6F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E6F2"/>
              </a:buClr>
              <a:buSzPts val="1400"/>
              <a:buChar char="●"/>
            </a:pPr>
            <a:r>
              <a:rPr lang="it" u="sng">
                <a:solidFill>
                  <a:srgbClr val="D9E6F2"/>
                </a:solidFill>
              </a:rPr>
              <a:t>Soluzione</a:t>
            </a:r>
            <a:r>
              <a:rPr lang="it">
                <a:solidFill>
                  <a:srgbClr val="D9E6F2"/>
                </a:solidFill>
              </a:rPr>
              <a:t>: jOOQ + DAO</a:t>
            </a:r>
            <a:endParaRPr>
              <a:solidFill>
                <a:srgbClr val="D9E6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6F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E6F2"/>
              </a:buClr>
              <a:buSzPts val="1400"/>
              <a:buChar char="●"/>
            </a:pPr>
            <a:r>
              <a:rPr lang="it">
                <a:solidFill>
                  <a:srgbClr val="D9E6F2"/>
                </a:solidFill>
              </a:rPr>
              <a:t>Utilizzo di nuovi strumenti: (Vaadin, Papyrus, PlantUML…)</a:t>
            </a:r>
            <a:endParaRPr>
              <a:solidFill>
                <a:srgbClr val="D9E6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6F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E6F2"/>
              </a:buClr>
              <a:buSzPts val="1400"/>
              <a:buChar char="●"/>
            </a:pPr>
            <a:r>
              <a:rPr lang="it">
                <a:solidFill>
                  <a:srgbClr val="D9E6F2"/>
                </a:solidFill>
              </a:rPr>
              <a:t>T</a:t>
            </a:r>
            <a:r>
              <a:rPr lang="it">
                <a:solidFill>
                  <a:srgbClr val="D9E6F2"/>
                </a:solidFill>
              </a:rPr>
              <a:t>abella di marcia nelle fasi iniziali</a:t>
            </a:r>
            <a:endParaRPr>
              <a:solidFill>
                <a:srgbClr val="D9E6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6F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E6F2"/>
              </a:buClr>
              <a:buSzPts val="1400"/>
              <a:buChar char="●"/>
            </a:pPr>
            <a:r>
              <a:rPr lang="it">
                <a:solidFill>
                  <a:srgbClr val="D9E6F2"/>
                </a:solidFill>
              </a:rPr>
              <a:t>Implementazione delle mappe interattive</a:t>
            </a:r>
            <a:endParaRPr>
              <a:solidFill>
                <a:srgbClr val="D9E6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E6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A38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8"/>
          <p:cNvGrpSpPr/>
          <p:nvPr/>
        </p:nvGrpSpPr>
        <p:grpSpPr>
          <a:xfrm>
            <a:off x="281050" y="1450353"/>
            <a:ext cx="8477083" cy="3367133"/>
            <a:chOff x="0" y="-57150"/>
            <a:chExt cx="4465383" cy="2415274"/>
          </a:xfrm>
        </p:grpSpPr>
        <p:sp>
          <p:nvSpPr>
            <p:cNvPr id="160" name="Google Shape;160;p28"/>
            <p:cNvSpPr/>
            <p:nvPr/>
          </p:nvSpPr>
          <p:spPr>
            <a:xfrm>
              <a:off x="0" y="0"/>
              <a:ext cx="4465383" cy="2358124"/>
            </a:xfrm>
            <a:custGeom>
              <a:rect b="b" l="l" r="r" t="t"/>
              <a:pathLst>
                <a:path extrusionOk="0"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8162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8"/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28"/>
          <p:cNvSpPr txBox="1"/>
          <p:nvPr/>
        </p:nvSpPr>
        <p:spPr>
          <a:xfrm>
            <a:off x="441063" y="649228"/>
            <a:ext cx="647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solidFill>
                  <a:srgbClr val="D9E6F2"/>
                </a:solidFill>
                <a:latin typeface="Geo"/>
                <a:ea typeface="Geo"/>
                <a:cs typeface="Geo"/>
                <a:sym typeface="Geo"/>
              </a:rPr>
              <a:t>Tools utilizzati</a:t>
            </a:r>
            <a:endParaRPr sz="700"/>
          </a:p>
        </p:txBody>
      </p:sp>
      <p:sp>
        <p:nvSpPr>
          <p:cNvPr id="163" name="Google Shape;163;p28"/>
          <p:cNvSpPr/>
          <p:nvPr/>
        </p:nvSpPr>
        <p:spPr>
          <a:xfrm rot="-3117037">
            <a:off x="8049737" y="3976361"/>
            <a:ext cx="1056302" cy="929546"/>
          </a:xfrm>
          <a:custGeom>
            <a:rect b="b" l="l" r="r" t="t"/>
            <a:pathLst>
              <a:path extrusionOk="0"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64" name="Google Shape;164;p28"/>
          <p:cNvSpPr txBox="1"/>
          <p:nvPr/>
        </p:nvSpPr>
        <p:spPr>
          <a:xfrm>
            <a:off x="441075" y="1709150"/>
            <a:ext cx="2269200" cy="28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Tools per modellazione: 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Papyrus UML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PlantUML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lt1"/>
                </a:solidFill>
              </a:rPr>
              <a:t>Linguaggio e framework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it">
                <a:solidFill>
                  <a:schemeClr val="lt1"/>
                </a:solidFill>
              </a:rPr>
              <a:t>Java 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it">
                <a:solidFill>
                  <a:schemeClr val="lt1"/>
                </a:solidFill>
              </a:rPr>
              <a:t>Vaadin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6698625" y="1709150"/>
            <a:ext cx="1682100" cy="28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JUnit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Playwright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EclEmma e JoCoCO (copertura)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Altri tools utilizzati: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Eclipse IDE 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Stan4J, SonarQube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3293188" y="1709150"/>
            <a:ext cx="2452800" cy="28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b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(gestione build e dipendenze)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SQLite + jOOQ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A38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9"/>
          <p:cNvGrpSpPr/>
          <p:nvPr/>
        </p:nvGrpSpPr>
        <p:grpSpPr>
          <a:xfrm>
            <a:off x="4648200" y="-108496"/>
            <a:ext cx="4495800" cy="1784896"/>
            <a:chOff x="0" y="-57150"/>
            <a:chExt cx="2368158" cy="940192"/>
          </a:xfrm>
        </p:grpSpPr>
        <p:sp>
          <p:nvSpPr>
            <p:cNvPr id="172" name="Google Shape;172;p29"/>
            <p:cNvSpPr/>
            <p:nvPr/>
          </p:nvSpPr>
          <p:spPr>
            <a:xfrm>
              <a:off x="0" y="0"/>
              <a:ext cx="2368158" cy="883042"/>
            </a:xfrm>
            <a:custGeom>
              <a:rect b="b" l="l" r="r" t="t"/>
              <a:pathLst>
                <a:path extrusionOk="0"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E2A38"/>
            </a:solidFill>
            <a:ln>
              <a:noFill/>
            </a:ln>
          </p:spPr>
        </p:sp>
        <p:sp>
          <p:nvSpPr>
            <p:cNvPr id="173" name="Google Shape;173;p29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29"/>
          <p:cNvSpPr txBox="1"/>
          <p:nvPr/>
        </p:nvSpPr>
        <p:spPr>
          <a:xfrm>
            <a:off x="333375" y="404825"/>
            <a:ext cx="5255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" sz="4000" u="none" cap="none" strike="noStrike">
                <a:solidFill>
                  <a:srgbClr val="D9E6F2"/>
                </a:solidFill>
                <a:latin typeface="Geo"/>
                <a:ea typeface="Geo"/>
                <a:cs typeface="Geo"/>
                <a:sym typeface="Geo"/>
              </a:rPr>
              <a:t>Software Configuration Management Tools</a:t>
            </a:r>
            <a:endParaRPr sz="700"/>
          </a:p>
        </p:txBody>
      </p:sp>
      <p:sp>
        <p:nvSpPr>
          <p:cNvPr id="175" name="Google Shape;175;p29"/>
          <p:cNvSpPr txBox="1"/>
          <p:nvPr/>
        </p:nvSpPr>
        <p:spPr>
          <a:xfrm>
            <a:off x="912575" y="2493900"/>
            <a:ext cx="18855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USO DI GITHUB PER: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Condivisione del codice;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Branch;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Issue;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KanBan Board.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687" y="306538"/>
            <a:ext cx="1428076" cy="1428076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400000" dist="95250">
              <a:srgbClr val="000000">
                <a:alpha val="42000"/>
              </a:srgbClr>
            </a:outerShdw>
          </a:effectLst>
        </p:spPr>
      </p:pic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8775" y="2206752"/>
            <a:ext cx="4076551" cy="2107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  <a:reflection blurRad="0" dir="5400000" dist="38100" endA="0" endPos="30000" fadeDir="5400012" kx="0" rotWithShape="0" algn="bl" stA="29000" stPos="0" sy="-100000" ky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A38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30"/>
          <p:cNvGrpSpPr/>
          <p:nvPr/>
        </p:nvGrpSpPr>
        <p:grpSpPr>
          <a:xfrm>
            <a:off x="333375" y="176206"/>
            <a:ext cx="8477083" cy="4585156"/>
            <a:chOff x="0" y="-57150"/>
            <a:chExt cx="4465383" cy="2415274"/>
          </a:xfrm>
        </p:grpSpPr>
        <p:sp>
          <p:nvSpPr>
            <p:cNvPr id="183" name="Google Shape;183;p30"/>
            <p:cNvSpPr/>
            <p:nvPr/>
          </p:nvSpPr>
          <p:spPr>
            <a:xfrm>
              <a:off x="0" y="0"/>
              <a:ext cx="4465383" cy="2358124"/>
            </a:xfrm>
            <a:custGeom>
              <a:rect b="b" l="l" r="r" t="t"/>
              <a:pathLst>
                <a:path extrusionOk="0"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8162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0"/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30"/>
          <p:cNvGrpSpPr/>
          <p:nvPr/>
        </p:nvGrpSpPr>
        <p:grpSpPr>
          <a:xfrm>
            <a:off x="900113" y="748903"/>
            <a:ext cx="6472238" cy="960304"/>
            <a:chOff x="0" y="-85725"/>
            <a:chExt cx="17259300" cy="2560812"/>
          </a:xfrm>
        </p:grpSpPr>
        <p:sp>
          <p:nvSpPr>
            <p:cNvPr id="186" name="Google Shape;186;p30"/>
            <p:cNvSpPr txBox="1"/>
            <p:nvPr/>
          </p:nvSpPr>
          <p:spPr>
            <a:xfrm>
              <a:off x="0" y="-85725"/>
              <a:ext cx="17259300" cy="1702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t" sz="4000" u="none" cap="none" strike="noStrike">
                  <a:solidFill>
                    <a:srgbClr val="D9E6F2"/>
                  </a:solidFill>
                  <a:latin typeface="Geo"/>
                  <a:ea typeface="Geo"/>
                  <a:cs typeface="Geo"/>
                  <a:sym typeface="Geo"/>
                </a:rPr>
                <a:t>Software Life Cycle</a:t>
              </a:r>
              <a:endParaRPr sz="700"/>
            </a:p>
          </p:txBody>
        </p:sp>
        <p:sp>
          <p:nvSpPr>
            <p:cNvPr id="187" name="Google Shape;187;p30"/>
            <p:cNvSpPr txBox="1"/>
            <p:nvPr/>
          </p:nvSpPr>
          <p:spPr>
            <a:xfrm>
              <a:off x="0" y="2187687"/>
              <a:ext cx="172593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188" name="Google Shape;188;p30"/>
          <p:cNvSpPr/>
          <p:nvPr/>
        </p:nvSpPr>
        <p:spPr>
          <a:xfrm rot="-3117037">
            <a:off x="8049737" y="3976361"/>
            <a:ext cx="1056302" cy="929546"/>
          </a:xfrm>
          <a:custGeom>
            <a:rect b="b" l="l" r="r" t="t"/>
            <a:pathLst>
              <a:path extrusionOk="0"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3175" y="1610365"/>
            <a:ext cx="2238050" cy="1493900"/>
          </a:xfrm>
          <a:prstGeom prst="rect">
            <a:avLst/>
          </a:prstGeom>
          <a:noFill/>
          <a:ln cap="flat" cmpd="sng" w="19050">
            <a:solidFill>
              <a:srgbClr val="D9E6F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0" name="Google Shape;1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5050" y="1581547"/>
            <a:ext cx="2068724" cy="1551525"/>
          </a:xfrm>
          <a:prstGeom prst="rect">
            <a:avLst/>
          </a:prstGeom>
          <a:noFill/>
          <a:ln cap="flat" cmpd="sng" w="19050">
            <a:solidFill>
              <a:srgbClr val="D9E6F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1" name="Google Shape;191;p30"/>
          <p:cNvSpPr txBox="1"/>
          <p:nvPr/>
        </p:nvSpPr>
        <p:spPr>
          <a:xfrm>
            <a:off x="1152063" y="3259875"/>
            <a:ext cx="21747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SCRUM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 Review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 Retrospective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KanBan Board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5244850" y="3236925"/>
            <a:ext cx="21747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XP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semplice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Programmazione in coppia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b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Refactoring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A38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31"/>
          <p:cNvGrpSpPr/>
          <p:nvPr/>
        </p:nvGrpSpPr>
        <p:grpSpPr>
          <a:xfrm>
            <a:off x="333375" y="176206"/>
            <a:ext cx="8477305" cy="4585206"/>
            <a:chOff x="0" y="-57150"/>
            <a:chExt cx="4465500" cy="2415300"/>
          </a:xfrm>
        </p:grpSpPr>
        <p:sp>
          <p:nvSpPr>
            <p:cNvPr id="198" name="Google Shape;198;p31"/>
            <p:cNvSpPr/>
            <p:nvPr/>
          </p:nvSpPr>
          <p:spPr>
            <a:xfrm>
              <a:off x="0" y="0"/>
              <a:ext cx="4465383" cy="2358124"/>
            </a:xfrm>
            <a:custGeom>
              <a:rect b="b" l="l" r="r" t="t"/>
              <a:pathLst>
                <a:path extrusionOk="0"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8162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1"/>
            <p:cNvSpPr txBox="1"/>
            <p:nvPr/>
          </p:nvSpPr>
          <p:spPr>
            <a:xfrm>
              <a:off x="0" y="-57150"/>
              <a:ext cx="4465500" cy="24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31"/>
          <p:cNvGrpSpPr/>
          <p:nvPr/>
        </p:nvGrpSpPr>
        <p:grpSpPr>
          <a:xfrm>
            <a:off x="857238" y="382475"/>
            <a:ext cx="7122612" cy="960308"/>
            <a:chOff x="0" y="-85733"/>
            <a:chExt cx="18993633" cy="2560820"/>
          </a:xfrm>
        </p:grpSpPr>
        <p:sp>
          <p:nvSpPr>
            <p:cNvPr id="201" name="Google Shape;201;p31"/>
            <p:cNvSpPr txBox="1"/>
            <p:nvPr/>
          </p:nvSpPr>
          <p:spPr>
            <a:xfrm>
              <a:off x="33" y="-85733"/>
              <a:ext cx="189936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t" sz="4000" u="none" cap="none" strike="noStrike">
                  <a:solidFill>
                    <a:srgbClr val="D9E6F2"/>
                  </a:solidFill>
                  <a:latin typeface="Geo"/>
                  <a:ea typeface="Geo"/>
                  <a:cs typeface="Geo"/>
                  <a:sym typeface="Geo"/>
                </a:rPr>
                <a:t>Software Life Cycle - S</a:t>
              </a:r>
              <a:r>
                <a:rPr lang="it" sz="4000">
                  <a:solidFill>
                    <a:srgbClr val="D9E6F2"/>
                  </a:solidFill>
                  <a:latin typeface="Geo"/>
                  <a:ea typeface="Geo"/>
                  <a:cs typeface="Geo"/>
                  <a:sym typeface="Geo"/>
                </a:rPr>
                <a:t>. </a:t>
              </a:r>
              <a:r>
                <a:rPr b="0" i="0" lang="it" sz="4000" u="none" cap="none" strike="noStrike">
                  <a:solidFill>
                    <a:srgbClr val="D9E6F2"/>
                  </a:solidFill>
                  <a:latin typeface="Geo"/>
                  <a:ea typeface="Geo"/>
                  <a:cs typeface="Geo"/>
                  <a:sym typeface="Geo"/>
                </a:rPr>
                <a:t>Planning</a:t>
              </a:r>
              <a:endParaRPr sz="700"/>
            </a:p>
          </p:txBody>
        </p:sp>
        <p:sp>
          <p:nvSpPr>
            <p:cNvPr id="202" name="Google Shape;202;p31"/>
            <p:cNvSpPr txBox="1"/>
            <p:nvPr/>
          </p:nvSpPr>
          <p:spPr>
            <a:xfrm>
              <a:off x="0" y="2187687"/>
              <a:ext cx="172593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203" name="Google Shape;203;p31"/>
          <p:cNvSpPr txBox="1"/>
          <p:nvPr/>
        </p:nvSpPr>
        <p:spPr>
          <a:xfrm>
            <a:off x="1202475" y="3282825"/>
            <a:ext cx="20688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5113600" y="3259875"/>
            <a:ext cx="24372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31" title="Sprint_Planning_examp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712" y="1085700"/>
            <a:ext cx="7984624" cy="3476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" name="Google Shape;206;p31"/>
          <p:cNvSpPr/>
          <p:nvPr/>
        </p:nvSpPr>
        <p:spPr>
          <a:xfrm rot="-3115407">
            <a:off x="8049344" y="3978339"/>
            <a:ext cx="1053367" cy="926963"/>
          </a:xfrm>
          <a:custGeom>
            <a:rect b="b" l="l" r="r" t="t"/>
            <a:pathLst>
              <a:path extrusionOk="0"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A38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32"/>
          <p:cNvGrpSpPr/>
          <p:nvPr/>
        </p:nvGrpSpPr>
        <p:grpSpPr>
          <a:xfrm>
            <a:off x="333375" y="176206"/>
            <a:ext cx="8477305" cy="4585206"/>
            <a:chOff x="0" y="-57150"/>
            <a:chExt cx="4465500" cy="2415300"/>
          </a:xfrm>
        </p:grpSpPr>
        <p:sp>
          <p:nvSpPr>
            <p:cNvPr id="212" name="Google Shape;212;p32"/>
            <p:cNvSpPr/>
            <p:nvPr/>
          </p:nvSpPr>
          <p:spPr>
            <a:xfrm>
              <a:off x="0" y="0"/>
              <a:ext cx="4465383" cy="2358124"/>
            </a:xfrm>
            <a:custGeom>
              <a:rect b="b" l="l" r="r" t="t"/>
              <a:pathLst>
                <a:path extrusionOk="0"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8162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2"/>
            <p:cNvSpPr txBox="1"/>
            <p:nvPr/>
          </p:nvSpPr>
          <p:spPr>
            <a:xfrm>
              <a:off x="0" y="-57150"/>
              <a:ext cx="4465500" cy="24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32"/>
          <p:cNvGrpSpPr/>
          <p:nvPr/>
        </p:nvGrpSpPr>
        <p:grpSpPr>
          <a:xfrm>
            <a:off x="857238" y="382475"/>
            <a:ext cx="7122612" cy="960308"/>
            <a:chOff x="0" y="-85733"/>
            <a:chExt cx="18993633" cy="2560820"/>
          </a:xfrm>
        </p:grpSpPr>
        <p:sp>
          <p:nvSpPr>
            <p:cNvPr id="215" name="Google Shape;215;p32"/>
            <p:cNvSpPr txBox="1"/>
            <p:nvPr/>
          </p:nvSpPr>
          <p:spPr>
            <a:xfrm>
              <a:off x="33" y="-85733"/>
              <a:ext cx="189936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t" sz="4000" u="none" cap="none" strike="noStrike">
                  <a:solidFill>
                    <a:srgbClr val="D9E6F2"/>
                  </a:solidFill>
                  <a:latin typeface="Geo"/>
                  <a:ea typeface="Geo"/>
                  <a:cs typeface="Geo"/>
                  <a:sym typeface="Geo"/>
                </a:rPr>
                <a:t>Software Life Cycle - S</a:t>
              </a:r>
              <a:r>
                <a:rPr lang="it" sz="4000">
                  <a:solidFill>
                    <a:srgbClr val="D9E6F2"/>
                  </a:solidFill>
                  <a:latin typeface="Geo"/>
                  <a:ea typeface="Geo"/>
                  <a:cs typeface="Geo"/>
                  <a:sym typeface="Geo"/>
                </a:rPr>
                <a:t>. Retro</a:t>
              </a:r>
              <a:endParaRPr sz="700"/>
            </a:p>
          </p:txBody>
        </p:sp>
        <p:sp>
          <p:nvSpPr>
            <p:cNvPr id="216" name="Google Shape;216;p32"/>
            <p:cNvSpPr txBox="1"/>
            <p:nvPr/>
          </p:nvSpPr>
          <p:spPr>
            <a:xfrm>
              <a:off x="0" y="2187687"/>
              <a:ext cx="172593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217" name="Google Shape;217;p32"/>
          <p:cNvSpPr txBox="1"/>
          <p:nvPr/>
        </p:nvSpPr>
        <p:spPr>
          <a:xfrm>
            <a:off x="1202475" y="3282825"/>
            <a:ext cx="20688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5113600" y="3259875"/>
            <a:ext cx="24372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32" title="Sprint_Retro_examp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3" y="1273400"/>
            <a:ext cx="7575300" cy="3042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0" name="Google Shape;220;p32"/>
          <p:cNvSpPr/>
          <p:nvPr/>
        </p:nvSpPr>
        <p:spPr>
          <a:xfrm rot="-3115407">
            <a:off x="8049344" y="3978339"/>
            <a:ext cx="1053367" cy="926963"/>
          </a:xfrm>
          <a:custGeom>
            <a:rect b="b" l="l" r="r" t="t"/>
            <a:pathLst>
              <a:path extrusionOk="0"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A38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3"/>
          <p:cNvGrpSpPr/>
          <p:nvPr/>
        </p:nvGrpSpPr>
        <p:grpSpPr>
          <a:xfrm>
            <a:off x="4648200" y="-108496"/>
            <a:ext cx="4495800" cy="1784896"/>
            <a:chOff x="0" y="-57150"/>
            <a:chExt cx="2368158" cy="940192"/>
          </a:xfrm>
        </p:grpSpPr>
        <p:sp>
          <p:nvSpPr>
            <p:cNvPr id="226" name="Google Shape;226;p33"/>
            <p:cNvSpPr/>
            <p:nvPr/>
          </p:nvSpPr>
          <p:spPr>
            <a:xfrm>
              <a:off x="0" y="0"/>
              <a:ext cx="2368158" cy="883042"/>
            </a:xfrm>
            <a:custGeom>
              <a:rect b="b" l="l" r="r" t="t"/>
              <a:pathLst>
                <a:path extrusionOk="0"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E2A38"/>
            </a:solidFill>
            <a:ln>
              <a:noFill/>
            </a:ln>
          </p:spPr>
        </p:sp>
        <p:sp>
          <p:nvSpPr>
            <p:cNvPr id="227" name="Google Shape;227;p33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33"/>
          <p:cNvSpPr txBox="1"/>
          <p:nvPr/>
        </p:nvSpPr>
        <p:spPr>
          <a:xfrm>
            <a:off x="666975" y="476150"/>
            <a:ext cx="720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" sz="4000" u="none" cap="none" strike="noStrike">
                <a:solidFill>
                  <a:srgbClr val="D9E6F2"/>
                </a:solidFill>
                <a:latin typeface="Geo"/>
                <a:ea typeface="Geo"/>
                <a:cs typeface="Geo"/>
                <a:sym typeface="Geo"/>
              </a:rPr>
              <a:t>Requisiti della Web App</a:t>
            </a:r>
            <a:endParaRPr sz="700"/>
          </a:p>
        </p:txBody>
      </p:sp>
      <p:sp>
        <p:nvSpPr>
          <p:cNvPr id="229" name="Google Shape;229;p33"/>
          <p:cNvSpPr txBox="1"/>
          <p:nvPr/>
        </p:nvSpPr>
        <p:spPr>
          <a:xfrm>
            <a:off x="333325" y="3105538"/>
            <a:ext cx="34434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230" name="Google Shape;230;p33"/>
          <p:cNvSpPr txBox="1"/>
          <p:nvPr/>
        </p:nvSpPr>
        <p:spPr>
          <a:xfrm>
            <a:off x="427225" y="1689300"/>
            <a:ext cx="3249600" cy="23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D9E6F2"/>
                </a:solidFill>
              </a:rPr>
              <a:t>Il progetto nasce a seguito delle indicazioni fornite durante il colloquio con il docente.</a:t>
            </a:r>
            <a:endParaRPr sz="1200">
              <a:solidFill>
                <a:srgbClr val="D9E6F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D9E6F2"/>
                </a:solidFill>
              </a:rPr>
              <a:t>Utilizzo del Moscow per definire la </a:t>
            </a:r>
            <a:r>
              <a:rPr lang="it" sz="1200">
                <a:solidFill>
                  <a:srgbClr val="D9E6F2"/>
                </a:solidFill>
              </a:rPr>
              <a:t>priorità</a:t>
            </a:r>
            <a:r>
              <a:rPr lang="it" sz="1200">
                <a:solidFill>
                  <a:srgbClr val="D9E6F2"/>
                </a:solidFill>
              </a:rPr>
              <a:t> dei requisiti.</a:t>
            </a:r>
            <a:endParaRPr sz="1200">
              <a:solidFill>
                <a:srgbClr val="D9E6F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D9E6F2"/>
                </a:solidFill>
              </a:rPr>
              <a:t>I requisiti sono indicati all’interno del documento ‘3. REQUISITI’ </a:t>
            </a:r>
            <a:endParaRPr sz="1200">
              <a:solidFill>
                <a:srgbClr val="D9E6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634" y="1586275"/>
            <a:ext cx="4660888" cy="2422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